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7" r:id="rId3"/>
    <p:sldId id="268" r:id="rId4"/>
    <p:sldId id="269" r:id="rId5"/>
    <p:sldId id="271" r:id="rId6"/>
    <p:sldId id="258" r:id="rId7"/>
    <p:sldId id="26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5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5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D69FD-795C-4784-983A-677A388DD11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DE1D82-B2FA-4F9A-9A54-7D5D39129C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Spory</a:t>
          </a:r>
          <a:r>
            <a:rPr lang="en-US" dirty="0"/>
            <a:t> o </a:t>
          </a:r>
          <a:r>
            <a:rPr lang="en-US" dirty="0" err="1"/>
            <a:t>pojetí</a:t>
          </a:r>
          <a:r>
            <a:rPr lang="en-US" dirty="0"/>
            <a:t> </a:t>
          </a:r>
          <a:r>
            <a:rPr lang="en-US" dirty="0" err="1"/>
            <a:t>dějepisné</a:t>
          </a:r>
          <a:r>
            <a:rPr lang="en-US" dirty="0"/>
            <a:t> </a:t>
          </a:r>
          <a:r>
            <a:rPr lang="en-US" dirty="0" err="1" smtClean="0"/>
            <a:t>výuky</a:t>
          </a:r>
          <a:r>
            <a:rPr lang="cs-CZ" dirty="0" smtClean="0"/>
            <a:t> (cíle a </a:t>
          </a:r>
          <a:r>
            <a:rPr lang="cs-CZ" smtClean="0"/>
            <a:t>metody výuky)</a:t>
          </a:r>
          <a:endParaRPr lang="en-US" dirty="0"/>
        </a:p>
      </dgm:t>
    </dgm:pt>
    <dgm:pt modelId="{B8F0C280-B5F7-4F7B-988E-5C85B09EA1A8}" type="parTrans" cxnId="{74DAB90E-7740-4391-9CD4-361C10EE54D1}">
      <dgm:prSet/>
      <dgm:spPr/>
      <dgm:t>
        <a:bodyPr/>
        <a:lstStyle/>
        <a:p>
          <a:endParaRPr lang="en-US"/>
        </a:p>
      </dgm:t>
    </dgm:pt>
    <dgm:pt modelId="{3E914246-E46D-472C-8762-D5E2C133B2B5}" type="sibTrans" cxnId="{74DAB90E-7740-4391-9CD4-361C10EE54D1}">
      <dgm:prSet/>
      <dgm:spPr/>
      <dgm:t>
        <a:bodyPr/>
        <a:lstStyle/>
        <a:p>
          <a:endParaRPr lang="en-US"/>
        </a:p>
      </dgm:t>
    </dgm:pt>
    <dgm:pt modelId="{F9006A88-AF3E-4027-9F5D-425A2834FA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Spory</a:t>
          </a:r>
          <a:r>
            <a:rPr lang="en-US" dirty="0"/>
            <a:t> o </a:t>
          </a:r>
          <a:r>
            <a:rPr lang="en-US" dirty="0" err="1"/>
            <a:t>moderní</a:t>
          </a:r>
          <a:r>
            <a:rPr lang="en-US" dirty="0"/>
            <a:t> </a:t>
          </a:r>
          <a:r>
            <a:rPr lang="en-US" dirty="0" err="1"/>
            <a:t>české</a:t>
          </a:r>
          <a:r>
            <a:rPr lang="en-US" dirty="0"/>
            <a:t> a </a:t>
          </a:r>
          <a:r>
            <a:rPr lang="en-US" dirty="0" err="1"/>
            <a:t>československé</a:t>
          </a:r>
          <a:r>
            <a:rPr lang="en-US" dirty="0"/>
            <a:t> </a:t>
          </a:r>
          <a:r>
            <a:rPr lang="en-US" dirty="0" err="1" smtClean="0"/>
            <a:t>dějiny</a:t>
          </a:r>
          <a:r>
            <a:rPr lang="cs-CZ" dirty="0" smtClean="0"/>
            <a:t> (zejména o období komunistického režimu)</a:t>
          </a:r>
          <a:endParaRPr lang="en-US" dirty="0"/>
        </a:p>
      </dgm:t>
    </dgm:pt>
    <dgm:pt modelId="{58D9BEFB-12C1-4E84-ADF2-27A5CF9076BB}" type="parTrans" cxnId="{731C2BA6-8242-47E1-8F4C-5CF1DCF79D8F}">
      <dgm:prSet/>
      <dgm:spPr/>
      <dgm:t>
        <a:bodyPr/>
        <a:lstStyle/>
        <a:p>
          <a:endParaRPr lang="en-US"/>
        </a:p>
      </dgm:t>
    </dgm:pt>
    <dgm:pt modelId="{B0DD2BBB-8B47-4C18-AA6F-AD84A0E5EF21}" type="sibTrans" cxnId="{731C2BA6-8242-47E1-8F4C-5CF1DCF79D8F}">
      <dgm:prSet/>
      <dgm:spPr/>
      <dgm:t>
        <a:bodyPr/>
        <a:lstStyle/>
        <a:p>
          <a:endParaRPr lang="en-US"/>
        </a:p>
      </dgm:t>
    </dgm:pt>
    <dgm:pt modelId="{8A2B0BF8-03AC-46A5-9E99-940BDBCB73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Spory</a:t>
          </a:r>
          <a:r>
            <a:rPr lang="en-US" dirty="0"/>
            <a:t> v </a:t>
          </a:r>
          <a:r>
            <a:rPr lang="en-US" dirty="0" err="1"/>
            <a:t>Ústavu</a:t>
          </a:r>
          <a:r>
            <a:rPr lang="en-US" dirty="0"/>
            <a:t> pro </a:t>
          </a:r>
          <a:r>
            <a:rPr lang="en-US" dirty="0" err="1"/>
            <a:t>studium</a:t>
          </a:r>
          <a:r>
            <a:rPr lang="en-US" dirty="0"/>
            <a:t> </a:t>
          </a:r>
          <a:r>
            <a:rPr lang="en-US" dirty="0" err="1"/>
            <a:t>totalitních</a:t>
          </a:r>
          <a:r>
            <a:rPr lang="en-US" dirty="0"/>
            <a:t> </a:t>
          </a:r>
          <a:r>
            <a:rPr lang="en-US" dirty="0" err="1"/>
            <a:t>režimů</a:t>
          </a:r>
          <a:endParaRPr lang="en-US" dirty="0"/>
        </a:p>
      </dgm:t>
    </dgm:pt>
    <dgm:pt modelId="{53B7331E-BB7D-48D7-BA2E-DDA5E53F6BE7}" type="parTrans" cxnId="{1257C358-B336-455C-B670-493129B1C20A}">
      <dgm:prSet/>
      <dgm:spPr/>
      <dgm:t>
        <a:bodyPr/>
        <a:lstStyle/>
        <a:p>
          <a:endParaRPr lang="en-US"/>
        </a:p>
      </dgm:t>
    </dgm:pt>
    <dgm:pt modelId="{4876D988-5D2B-41C2-9E0E-5CAD14B7F554}" type="sibTrans" cxnId="{1257C358-B336-455C-B670-493129B1C20A}">
      <dgm:prSet/>
      <dgm:spPr/>
      <dgm:t>
        <a:bodyPr/>
        <a:lstStyle/>
        <a:p>
          <a:endParaRPr lang="en-US"/>
        </a:p>
      </dgm:t>
    </dgm:pt>
    <dgm:pt modelId="{ABA08F2D-ABA0-4B77-805E-4A3088E78444}" type="pres">
      <dgm:prSet presAssocID="{725D69FD-795C-4784-983A-677A388DD11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31E22AB-F7FC-402D-AB40-29DCCC3800FE}" type="pres">
      <dgm:prSet presAssocID="{62DE1D82-B2FA-4F9A-9A54-7D5D39129C4D}" presName="compNode" presStyleCnt="0"/>
      <dgm:spPr/>
    </dgm:pt>
    <dgm:pt modelId="{D14F1BD1-6BC9-4727-99B9-0CCB35A9C687}" type="pres">
      <dgm:prSet presAssocID="{62DE1D82-B2FA-4F9A-9A54-7D5D39129C4D}" presName="bgRect" presStyleLbl="bgShp" presStyleIdx="0" presStyleCnt="3"/>
      <dgm:spPr/>
    </dgm:pt>
    <dgm:pt modelId="{C9B19331-DE82-4B1C-8044-617706246F52}" type="pres">
      <dgm:prSet presAssocID="{62DE1D82-B2FA-4F9A-9A54-7D5D39129C4D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Učitel"/>
        </a:ext>
      </dgm:extLst>
    </dgm:pt>
    <dgm:pt modelId="{4BDD66A0-E247-43FB-A975-E2F9494ED464}" type="pres">
      <dgm:prSet presAssocID="{62DE1D82-B2FA-4F9A-9A54-7D5D39129C4D}" presName="spaceRect" presStyleCnt="0"/>
      <dgm:spPr/>
    </dgm:pt>
    <dgm:pt modelId="{2C6B2B00-0992-4199-8E1A-86DAC47F374E}" type="pres">
      <dgm:prSet presAssocID="{62DE1D82-B2FA-4F9A-9A54-7D5D39129C4D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64AB64AC-8AE2-4308-BA1F-9E1DC4FBD277}" type="pres">
      <dgm:prSet presAssocID="{3E914246-E46D-472C-8762-D5E2C133B2B5}" presName="sibTrans" presStyleCnt="0"/>
      <dgm:spPr/>
    </dgm:pt>
    <dgm:pt modelId="{AFA0F63B-436B-4F2E-8D5A-F9FE8FCE89DD}" type="pres">
      <dgm:prSet presAssocID="{F9006A88-AF3E-4027-9F5D-425A2834FAB5}" presName="compNode" presStyleCnt="0"/>
      <dgm:spPr/>
    </dgm:pt>
    <dgm:pt modelId="{0D2DB14E-ECE0-47BA-9300-1F5EA50E91AB}" type="pres">
      <dgm:prSet presAssocID="{F9006A88-AF3E-4027-9F5D-425A2834FAB5}" presName="bgRect" presStyleLbl="bgShp" presStyleIdx="1" presStyleCnt="3"/>
      <dgm:spPr/>
    </dgm:pt>
    <dgm:pt modelId="{A1769101-F096-4EB5-AB20-2DEF41A574DE}" type="pres">
      <dgm:prSet presAssocID="{F9006A88-AF3E-4027-9F5D-425A2834FAB5}" presName="iconRect" presStyleLbl="node1" presStyleIdx="1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B28A82F2-9D57-4581-A389-13C8B446B098}" type="pres">
      <dgm:prSet presAssocID="{F9006A88-AF3E-4027-9F5D-425A2834FAB5}" presName="spaceRect" presStyleCnt="0"/>
      <dgm:spPr/>
    </dgm:pt>
    <dgm:pt modelId="{8805EDD2-FE27-4FBC-B4D2-879158EFEE6B}" type="pres">
      <dgm:prSet presAssocID="{F9006A88-AF3E-4027-9F5D-425A2834FAB5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019366D8-4365-4D84-8EFC-7336A9400AD7}" type="pres">
      <dgm:prSet presAssocID="{B0DD2BBB-8B47-4C18-AA6F-AD84A0E5EF21}" presName="sibTrans" presStyleCnt="0"/>
      <dgm:spPr/>
    </dgm:pt>
    <dgm:pt modelId="{E4C84456-726B-44EE-A30B-AEDEE6D4EDED}" type="pres">
      <dgm:prSet presAssocID="{8A2B0BF8-03AC-46A5-9E99-940BDBCB732E}" presName="compNode" presStyleCnt="0"/>
      <dgm:spPr/>
    </dgm:pt>
    <dgm:pt modelId="{D9C92321-2CCF-4849-BB2D-6BE1EAC8D2BA}" type="pres">
      <dgm:prSet presAssocID="{8A2B0BF8-03AC-46A5-9E99-940BDBCB732E}" presName="bgRect" presStyleLbl="bgShp" presStyleIdx="2" presStyleCnt="3"/>
      <dgm:spPr/>
    </dgm:pt>
    <dgm:pt modelId="{BD23A21D-28CC-48C0-A8BD-8BC6875F56C3}" type="pres">
      <dgm:prSet presAssocID="{8A2B0BF8-03AC-46A5-9E99-940BDBCB732E}" presName="iconRect" presStyleLbl="nod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46DF3D9-47BE-453A-ABD4-485F3ECB4D3C}" type="pres">
      <dgm:prSet presAssocID="{8A2B0BF8-03AC-46A5-9E99-940BDBCB732E}" presName="spaceRect" presStyleCnt="0"/>
      <dgm:spPr/>
    </dgm:pt>
    <dgm:pt modelId="{36F08446-F304-4880-97B6-E053A40B1AE0}" type="pres">
      <dgm:prSet presAssocID="{8A2B0BF8-03AC-46A5-9E99-940BDBCB732E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731C2BA6-8242-47E1-8F4C-5CF1DCF79D8F}" srcId="{725D69FD-795C-4784-983A-677A388DD11B}" destId="{F9006A88-AF3E-4027-9F5D-425A2834FAB5}" srcOrd="1" destOrd="0" parTransId="{58D9BEFB-12C1-4E84-ADF2-27A5CF9076BB}" sibTransId="{B0DD2BBB-8B47-4C18-AA6F-AD84A0E5EF21}"/>
    <dgm:cxn modelId="{74DAB90E-7740-4391-9CD4-361C10EE54D1}" srcId="{725D69FD-795C-4784-983A-677A388DD11B}" destId="{62DE1D82-B2FA-4F9A-9A54-7D5D39129C4D}" srcOrd="0" destOrd="0" parTransId="{B8F0C280-B5F7-4F7B-988E-5C85B09EA1A8}" sibTransId="{3E914246-E46D-472C-8762-D5E2C133B2B5}"/>
    <dgm:cxn modelId="{C05A2B24-BDF3-4AB2-8229-19FA93AFD8E9}" type="presOf" srcId="{F9006A88-AF3E-4027-9F5D-425A2834FAB5}" destId="{8805EDD2-FE27-4FBC-B4D2-879158EFEE6B}" srcOrd="0" destOrd="0" presId="urn:microsoft.com/office/officeart/2018/2/layout/IconVerticalSolidList"/>
    <dgm:cxn modelId="{3D4FF1D0-20A6-455E-BCA2-B746F546970C}" type="presOf" srcId="{725D69FD-795C-4784-983A-677A388DD11B}" destId="{ABA08F2D-ABA0-4B77-805E-4A3088E78444}" srcOrd="0" destOrd="0" presId="urn:microsoft.com/office/officeart/2018/2/layout/IconVerticalSolidList"/>
    <dgm:cxn modelId="{1257C358-B336-455C-B670-493129B1C20A}" srcId="{725D69FD-795C-4784-983A-677A388DD11B}" destId="{8A2B0BF8-03AC-46A5-9E99-940BDBCB732E}" srcOrd="2" destOrd="0" parTransId="{53B7331E-BB7D-48D7-BA2E-DDA5E53F6BE7}" sibTransId="{4876D988-5D2B-41C2-9E0E-5CAD14B7F554}"/>
    <dgm:cxn modelId="{0771A58A-40A2-4468-839B-1CB8339CADE7}" type="presOf" srcId="{62DE1D82-B2FA-4F9A-9A54-7D5D39129C4D}" destId="{2C6B2B00-0992-4199-8E1A-86DAC47F374E}" srcOrd="0" destOrd="0" presId="urn:microsoft.com/office/officeart/2018/2/layout/IconVerticalSolidList"/>
    <dgm:cxn modelId="{88940D59-4482-4085-9720-A51F04851EA1}" type="presOf" srcId="{8A2B0BF8-03AC-46A5-9E99-940BDBCB732E}" destId="{36F08446-F304-4880-97B6-E053A40B1AE0}" srcOrd="0" destOrd="0" presId="urn:microsoft.com/office/officeart/2018/2/layout/IconVerticalSolidList"/>
    <dgm:cxn modelId="{9AA36DE9-9AB8-44E3-A7F9-ADE8169C6BD5}" type="presParOf" srcId="{ABA08F2D-ABA0-4B77-805E-4A3088E78444}" destId="{A31E22AB-F7FC-402D-AB40-29DCCC3800FE}" srcOrd="0" destOrd="0" presId="urn:microsoft.com/office/officeart/2018/2/layout/IconVerticalSolidList"/>
    <dgm:cxn modelId="{C21964E0-A217-4FFC-A176-3DBFA18CD652}" type="presParOf" srcId="{A31E22AB-F7FC-402D-AB40-29DCCC3800FE}" destId="{D14F1BD1-6BC9-4727-99B9-0CCB35A9C687}" srcOrd="0" destOrd="0" presId="urn:microsoft.com/office/officeart/2018/2/layout/IconVerticalSolidList"/>
    <dgm:cxn modelId="{A7E7D910-DFF5-446D-99BD-8996BA0BD259}" type="presParOf" srcId="{A31E22AB-F7FC-402D-AB40-29DCCC3800FE}" destId="{C9B19331-DE82-4B1C-8044-617706246F52}" srcOrd="1" destOrd="0" presId="urn:microsoft.com/office/officeart/2018/2/layout/IconVerticalSolidList"/>
    <dgm:cxn modelId="{8CF6BCBA-E966-4691-AE87-631991CC9E6A}" type="presParOf" srcId="{A31E22AB-F7FC-402D-AB40-29DCCC3800FE}" destId="{4BDD66A0-E247-43FB-A975-E2F9494ED464}" srcOrd="2" destOrd="0" presId="urn:microsoft.com/office/officeart/2018/2/layout/IconVerticalSolidList"/>
    <dgm:cxn modelId="{95773D13-E381-4D88-9BCF-665EDFEA53B3}" type="presParOf" srcId="{A31E22AB-F7FC-402D-AB40-29DCCC3800FE}" destId="{2C6B2B00-0992-4199-8E1A-86DAC47F374E}" srcOrd="3" destOrd="0" presId="urn:microsoft.com/office/officeart/2018/2/layout/IconVerticalSolidList"/>
    <dgm:cxn modelId="{56AA495F-4D78-4AAF-A178-CB3030DA7C41}" type="presParOf" srcId="{ABA08F2D-ABA0-4B77-805E-4A3088E78444}" destId="{64AB64AC-8AE2-4308-BA1F-9E1DC4FBD277}" srcOrd="1" destOrd="0" presId="urn:microsoft.com/office/officeart/2018/2/layout/IconVerticalSolidList"/>
    <dgm:cxn modelId="{1A03536A-8035-4CF9-9524-BFBEA312DFFC}" type="presParOf" srcId="{ABA08F2D-ABA0-4B77-805E-4A3088E78444}" destId="{AFA0F63B-436B-4F2E-8D5A-F9FE8FCE89DD}" srcOrd="2" destOrd="0" presId="urn:microsoft.com/office/officeart/2018/2/layout/IconVerticalSolidList"/>
    <dgm:cxn modelId="{12CB0C63-9297-4E4E-BCC5-6B30A6B3A578}" type="presParOf" srcId="{AFA0F63B-436B-4F2E-8D5A-F9FE8FCE89DD}" destId="{0D2DB14E-ECE0-47BA-9300-1F5EA50E91AB}" srcOrd="0" destOrd="0" presId="urn:microsoft.com/office/officeart/2018/2/layout/IconVerticalSolidList"/>
    <dgm:cxn modelId="{0DE4DAA4-DC46-42DA-B9B9-5EA3D1361942}" type="presParOf" srcId="{AFA0F63B-436B-4F2E-8D5A-F9FE8FCE89DD}" destId="{A1769101-F096-4EB5-AB20-2DEF41A574DE}" srcOrd="1" destOrd="0" presId="urn:microsoft.com/office/officeart/2018/2/layout/IconVerticalSolidList"/>
    <dgm:cxn modelId="{1973EE2F-CB05-49D4-9476-74BCF300E41E}" type="presParOf" srcId="{AFA0F63B-436B-4F2E-8D5A-F9FE8FCE89DD}" destId="{B28A82F2-9D57-4581-A389-13C8B446B098}" srcOrd="2" destOrd="0" presId="urn:microsoft.com/office/officeart/2018/2/layout/IconVerticalSolidList"/>
    <dgm:cxn modelId="{D63BDD72-79C5-4ACE-9819-2AFB4A995665}" type="presParOf" srcId="{AFA0F63B-436B-4F2E-8D5A-F9FE8FCE89DD}" destId="{8805EDD2-FE27-4FBC-B4D2-879158EFEE6B}" srcOrd="3" destOrd="0" presId="urn:microsoft.com/office/officeart/2018/2/layout/IconVerticalSolidList"/>
    <dgm:cxn modelId="{27142F73-2763-4ACD-957E-F00297D1976E}" type="presParOf" srcId="{ABA08F2D-ABA0-4B77-805E-4A3088E78444}" destId="{019366D8-4365-4D84-8EFC-7336A9400AD7}" srcOrd="3" destOrd="0" presId="urn:microsoft.com/office/officeart/2018/2/layout/IconVerticalSolidList"/>
    <dgm:cxn modelId="{0F8056DD-CF67-40E2-BFF1-3A2561F02DA0}" type="presParOf" srcId="{ABA08F2D-ABA0-4B77-805E-4A3088E78444}" destId="{E4C84456-726B-44EE-A30B-AEDEE6D4EDED}" srcOrd="4" destOrd="0" presId="urn:microsoft.com/office/officeart/2018/2/layout/IconVerticalSolidList"/>
    <dgm:cxn modelId="{D5DA7536-7BF7-4DD6-8602-1C52EEF2165E}" type="presParOf" srcId="{E4C84456-726B-44EE-A30B-AEDEE6D4EDED}" destId="{D9C92321-2CCF-4849-BB2D-6BE1EAC8D2BA}" srcOrd="0" destOrd="0" presId="urn:microsoft.com/office/officeart/2018/2/layout/IconVerticalSolidList"/>
    <dgm:cxn modelId="{488DF685-17A1-4086-9FBC-0DACB08A8264}" type="presParOf" srcId="{E4C84456-726B-44EE-A30B-AEDEE6D4EDED}" destId="{BD23A21D-28CC-48C0-A8BD-8BC6875F56C3}" srcOrd="1" destOrd="0" presId="urn:microsoft.com/office/officeart/2018/2/layout/IconVerticalSolidList"/>
    <dgm:cxn modelId="{4B7E8BD3-4C21-4AF5-8592-393F0AF565D6}" type="presParOf" srcId="{E4C84456-726B-44EE-A30B-AEDEE6D4EDED}" destId="{646DF3D9-47BE-453A-ABD4-485F3ECB4D3C}" srcOrd="2" destOrd="0" presId="urn:microsoft.com/office/officeart/2018/2/layout/IconVerticalSolidList"/>
    <dgm:cxn modelId="{5A4CEF25-87A5-442C-8787-42B596949721}" type="presParOf" srcId="{E4C84456-726B-44EE-A30B-AEDEE6D4EDED}" destId="{36F08446-F304-4880-97B6-E053A40B1AE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F1BD1-6BC9-4727-99B9-0CCB35A9C687}">
      <dsp:nvSpPr>
        <dsp:cNvPr id="0" name=""/>
        <dsp:cNvSpPr/>
      </dsp:nvSpPr>
      <dsp:spPr>
        <a:xfrm>
          <a:off x="0" y="385"/>
          <a:ext cx="5638437" cy="9015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19331-DE82-4B1C-8044-617706246F52}">
      <dsp:nvSpPr>
        <dsp:cNvPr id="0" name=""/>
        <dsp:cNvSpPr/>
      </dsp:nvSpPr>
      <dsp:spPr>
        <a:xfrm>
          <a:off x="272716" y="203232"/>
          <a:ext cx="495847" cy="495847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B2B00-0992-4199-8E1A-86DAC47F374E}">
      <dsp:nvSpPr>
        <dsp:cNvPr id="0" name=""/>
        <dsp:cNvSpPr/>
      </dsp:nvSpPr>
      <dsp:spPr>
        <a:xfrm>
          <a:off x="1041280" y="385"/>
          <a:ext cx="4597156" cy="901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13" tIns="95413" rIns="95413" bIns="95413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Spory</a:t>
          </a:r>
          <a:r>
            <a:rPr lang="en-US" sz="1600" kern="1200" dirty="0"/>
            <a:t> o </a:t>
          </a:r>
          <a:r>
            <a:rPr lang="en-US" sz="1600" kern="1200" dirty="0" err="1"/>
            <a:t>pojetí</a:t>
          </a:r>
          <a:r>
            <a:rPr lang="en-US" sz="1600" kern="1200" dirty="0"/>
            <a:t> </a:t>
          </a:r>
          <a:r>
            <a:rPr lang="en-US" sz="1600" kern="1200" dirty="0" err="1"/>
            <a:t>dějepisné</a:t>
          </a:r>
          <a:r>
            <a:rPr lang="en-US" sz="1600" kern="1200" dirty="0"/>
            <a:t> </a:t>
          </a:r>
          <a:r>
            <a:rPr lang="en-US" sz="1600" kern="1200" dirty="0" err="1" smtClean="0"/>
            <a:t>výuky</a:t>
          </a:r>
          <a:r>
            <a:rPr lang="cs-CZ" sz="1600" kern="1200" dirty="0" smtClean="0"/>
            <a:t> (cíle a </a:t>
          </a:r>
          <a:r>
            <a:rPr lang="cs-CZ" sz="1600" kern="1200" smtClean="0"/>
            <a:t>metody výuky)</a:t>
          </a:r>
          <a:endParaRPr lang="en-US" sz="1600" kern="1200" dirty="0"/>
        </a:p>
      </dsp:txBody>
      <dsp:txXfrm>
        <a:off x="1041280" y="385"/>
        <a:ext cx="4597156" cy="901541"/>
      </dsp:txXfrm>
    </dsp:sp>
    <dsp:sp modelId="{0D2DB14E-ECE0-47BA-9300-1F5EA50E91AB}">
      <dsp:nvSpPr>
        <dsp:cNvPr id="0" name=""/>
        <dsp:cNvSpPr/>
      </dsp:nvSpPr>
      <dsp:spPr>
        <a:xfrm>
          <a:off x="0" y="1127312"/>
          <a:ext cx="5638437" cy="9015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69101-F096-4EB5-AB20-2DEF41A574DE}">
      <dsp:nvSpPr>
        <dsp:cNvPr id="0" name=""/>
        <dsp:cNvSpPr/>
      </dsp:nvSpPr>
      <dsp:spPr>
        <a:xfrm>
          <a:off x="272716" y="1330159"/>
          <a:ext cx="495847" cy="495847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5EDD2-FE27-4FBC-B4D2-879158EFEE6B}">
      <dsp:nvSpPr>
        <dsp:cNvPr id="0" name=""/>
        <dsp:cNvSpPr/>
      </dsp:nvSpPr>
      <dsp:spPr>
        <a:xfrm>
          <a:off x="1041280" y="1127312"/>
          <a:ext cx="4597156" cy="901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13" tIns="95413" rIns="95413" bIns="95413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Spory</a:t>
          </a:r>
          <a:r>
            <a:rPr lang="en-US" sz="1600" kern="1200" dirty="0"/>
            <a:t> o </a:t>
          </a:r>
          <a:r>
            <a:rPr lang="en-US" sz="1600" kern="1200" dirty="0" err="1"/>
            <a:t>moderní</a:t>
          </a:r>
          <a:r>
            <a:rPr lang="en-US" sz="1600" kern="1200" dirty="0"/>
            <a:t> </a:t>
          </a:r>
          <a:r>
            <a:rPr lang="en-US" sz="1600" kern="1200" dirty="0" err="1"/>
            <a:t>české</a:t>
          </a:r>
          <a:r>
            <a:rPr lang="en-US" sz="1600" kern="1200" dirty="0"/>
            <a:t> a </a:t>
          </a:r>
          <a:r>
            <a:rPr lang="en-US" sz="1600" kern="1200" dirty="0" err="1"/>
            <a:t>československé</a:t>
          </a:r>
          <a:r>
            <a:rPr lang="en-US" sz="1600" kern="1200" dirty="0"/>
            <a:t> </a:t>
          </a:r>
          <a:r>
            <a:rPr lang="en-US" sz="1600" kern="1200" dirty="0" err="1" smtClean="0"/>
            <a:t>dějiny</a:t>
          </a:r>
          <a:r>
            <a:rPr lang="cs-CZ" sz="1600" kern="1200" dirty="0" smtClean="0"/>
            <a:t> (zejména o období komunistického režimu)</a:t>
          </a:r>
          <a:endParaRPr lang="en-US" sz="1600" kern="1200" dirty="0"/>
        </a:p>
      </dsp:txBody>
      <dsp:txXfrm>
        <a:off x="1041280" y="1127312"/>
        <a:ext cx="4597156" cy="901541"/>
      </dsp:txXfrm>
    </dsp:sp>
    <dsp:sp modelId="{D9C92321-2CCF-4849-BB2D-6BE1EAC8D2BA}">
      <dsp:nvSpPr>
        <dsp:cNvPr id="0" name=""/>
        <dsp:cNvSpPr/>
      </dsp:nvSpPr>
      <dsp:spPr>
        <a:xfrm>
          <a:off x="0" y="2254239"/>
          <a:ext cx="5638437" cy="9015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3A21D-28CC-48C0-A8BD-8BC6875F56C3}">
      <dsp:nvSpPr>
        <dsp:cNvPr id="0" name=""/>
        <dsp:cNvSpPr/>
      </dsp:nvSpPr>
      <dsp:spPr>
        <a:xfrm>
          <a:off x="272716" y="2457086"/>
          <a:ext cx="495847" cy="495847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08446-F304-4880-97B6-E053A40B1AE0}">
      <dsp:nvSpPr>
        <dsp:cNvPr id="0" name=""/>
        <dsp:cNvSpPr/>
      </dsp:nvSpPr>
      <dsp:spPr>
        <a:xfrm>
          <a:off x="1041280" y="2254239"/>
          <a:ext cx="4597156" cy="901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13" tIns="95413" rIns="95413" bIns="95413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Spory</a:t>
          </a:r>
          <a:r>
            <a:rPr lang="en-US" sz="1600" kern="1200" dirty="0"/>
            <a:t> v </a:t>
          </a:r>
          <a:r>
            <a:rPr lang="en-US" sz="1600" kern="1200" dirty="0" err="1"/>
            <a:t>Ústavu</a:t>
          </a:r>
          <a:r>
            <a:rPr lang="en-US" sz="1600" kern="1200" dirty="0"/>
            <a:t> pro </a:t>
          </a:r>
          <a:r>
            <a:rPr lang="en-US" sz="1600" kern="1200" dirty="0" err="1"/>
            <a:t>studium</a:t>
          </a:r>
          <a:r>
            <a:rPr lang="en-US" sz="1600" kern="1200" dirty="0"/>
            <a:t> </a:t>
          </a:r>
          <a:r>
            <a:rPr lang="en-US" sz="1600" kern="1200" dirty="0" err="1"/>
            <a:t>totalitních</a:t>
          </a:r>
          <a:r>
            <a:rPr lang="en-US" sz="1600" kern="1200" dirty="0"/>
            <a:t> </a:t>
          </a:r>
          <a:r>
            <a:rPr lang="en-US" sz="1600" kern="1200" dirty="0" err="1"/>
            <a:t>režimů</a:t>
          </a:r>
          <a:endParaRPr lang="en-US" sz="1600" kern="1200" dirty="0"/>
        </a:p>
      </dsp:txBody>
      <dsp:txXfrm>
        <a:off x="1041280" y="2254239"/>
        <a:ext cx="4597156" cy="901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1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6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1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4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7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9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1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0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6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70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jp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66AD8E3A-DF81-BEDF-0F3D-5F98491B6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6213" r="-1" b="9513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20" name="Group 12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0BF39A8-2B92-48EE-A13B-68CE0357C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200" dirty="0">
                <a:solidFill>
                  <a:srgbClr val="FFFFFF"/>
                </a:solidFill>
              </a:rPr>
              <a:t>Problémy reflexe moderních dějin v českých a slovenských učebnicích dějepisu</a:t>
            </a:r>
          </a:p>
        </p:txBody>
      </p:sp>
    </p:spTree>
    <p:extLst>
      <p:ext uri="{BB962C8B-B14F-4D97-AF65-F5344CB8AC3E}">
        <p14:creationId xmlns:p14="http://schemas.microsoft.com/office/powerpoint/2010/main" val="40032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A8026B6-0FE3-473D-8E7E-27637B689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Moderní dějiny pro střední školy</a:t>
            </a:r>
            <a:r>
              <a:rPr lang="cs-CZ" sz="2000" b="1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cs-CZ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Světové a české dějiny 20. století a prvního desetiletí 21. století,</a:t>
            </a:r>
            <a:r>
              <a:rPr lang="cs-CZ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nakladatelství</a:t>
            </a:r>
            <a:r>
              <a:rPr lang="cs-CZ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Didaktis</a:t>
            </a:r>
            <a:r>
              <a:rPr lang="cs-CZ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cs-CZ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2014.</a:t>
            </a:r>
            <a:endParaRPr lang="en-US" sz="20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EFCE7D5-A532-4D4C-B017-4F9CE9C7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124200"/>
            <a:ext cx="5638437" cy="3156166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Nejnovější dějiny českých zemí - podkapitola </a:t>
            </a:r>
            <a:r>
              <a:rPr lang="cs-CZ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Transformace Československa a vznik České republiky</a:t>
            </a:r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období 1989–1992, </a:t>
            </a:r>
          </a:p>
          <a:p>
            <a:r>
              <a:rPr lang="cs-CZ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historický vývoj </a:t>
            </a:r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České republiky v dalším období – vnitřní  politika, integrace do NATO a EU, problémy transformace ekonomiky v 90. letech, sociální a společenský vývoj  ČR. </a:t>
            </a:r>
          </a:p>
          <a:p>
            <a:r>
              <a:rPr lang="cs-CZ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v</a:t>
            </a:r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doplňkových textech i některá kontroverzně vnímaná témata, např. opoziční smlouva nebo „česká“ cesta privatizace</a:t>
            </a:r>
            <a:endParaRPr lang="en-US" sz="1800" dirty="0"/>
          </a:p>
        </p:txBody>
      </p:sp>
      <p:pic>
        <p:nvPicPr>
          <p:cNvPr id="6" name="Zástupný obsah 5" descr="Obsah obrázku text, pózování&#10;&#10;Popis byl vytvořen automaticky">
            <a:extLst>
              <a:ext uri="{FF2B5EF4-FFF2-40B4-BE49-F238E27FC236}">
                <a16:creationId xmlns:a16="http://schemas.microsoft.com/office/drawing/2014/main" id="{50B5EAB8-0ADF-478A-B4C1-3ECC88217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" r="1" b="1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1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3CAB5-0D77-47F9-8291-63BD378C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Disproporce v této učebnici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B66C4B-EB9F-4F28-BBEB-6B4BEF15A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</a:rPr>
              <a:t>Evropské a světové dějiny a rovněž zahraniční politika České republiky jsou v příslušných podkapitolách v souladu s podtitulem učebnice skutečně dovedeny až do konce prvního desetiletí 21. století, </a:t>
            </a:r>
          </a:p>
          <a:p>
            <a:r>
              <a:rPr lang="cs-CZ" dirty="0">
                <a:latin typeface="Times New Roman" panose="02020603050405020304" pitchFamily="18" charset="0"/>
              </a:rPr>
              <a:t>Nástin vnitropolitického vývoje v ČR uzavřen už rokem 1998. </a:t>
            </a:r>
          </a:p>
          <a:p>
            <a:r>
              <a:rPr lang="cs-CZ" dirty="0">
                <a:latin typeface="Times New Roman" panose="02020603050405020304" pitchFamily="18" charset="0"/>
              </a:rPr>
              <a:t>Pominutí „žhavých“ vnitropolitických témat prvního desetiletí 21. století, např. spor o umístění amerického radaru v Brdech nebo zrušení předčasných voleb v roce 2009 ústavním soudem.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501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CF3362C-F813-4CE0-AC4C-48CC0B27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400" dirty="0"/>
              <a:t>Politická „výbušnost“ učebnic moderních dějin - Slovensko</a:t>
            </a:r>
            <a:endParaRPr lang="en-US" sz="44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136587-4DC7-45C7-84B6-79EE670F6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124200"/>
            <a:ext cx="5638437" cy="3156166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r>
              <a:rPr lang="cs-CZ" sz="2400" dirty="0">
                <a:solidFill>
                  <a:srgbClr val="231F20"/>
                </a:solidFill>
                <a:latin typeface="Times New Roman" panose="02020603050405020304" pitchFamily="18" charset="0"/>
                <a:cs typeface="+mj-cs"/>
              </a:rPr>
              <a:t> Skandál v 1. polovině 90. let 20. století (vláda Vladimíra Mečiara)</a:t>
            </a:r>
          </a:p>
          <a:p>
            <a:pPr marL="457200" algn="just">
              <a:lnSpc>
                <a:spcPct val="107000"/>
              </a:lnSpc>
            </a:pPr>
            <a:r>
              <a:rPr lang="cs-CZ" sz="2100" dirty="0">
                <a:latin typeface="Times New Roman" panose="02020603050405020304" pitchFamily="18" charset="0"/>
              </a:rPr>
              <a:t>Kontroverzní publikace </a:t>
            </a:r>
            <a:r>
              <a:rPr lang="cs-CZ" sz="2100" dirty="0" err="1">
                <a:latin typeface="Times New Roman" panose="02020603050405020304" pitchFamily="18" charset="0"/>
              </a:rPr>
              <a:t>Dejiny</a:t>
            </a:r>
            <a:r>
              <a:rPr lang="cs-CZ" sz="2100" dirty="0">
                <a:latin typeface="Times New Roman" panose="02020603050405020304" pitchFamily="18" charset="0"/>
              </a:rPr>
              <a:t> Slovenska a </a:t>
            </a:r>
            <a:r>
              <a:rPr lang="cs-CZ" sz="2100" dirty="0" err="1">
                <a:latin typeface="Times New Roman" panose="02020603050405020304" pitchFamily="18" charset="0"/>
              </a:rPr>
              <a:t>Slovákov</a:t>
            </a:r>
            <a:r>
              <a:rPr lang="cs-CZ" sz="2100" dirty="0">
                <a:latin typeface="Times New Roman" panose="02020603050405020304" pitchFamily="18" charset="0"/>
              </a:rPr>
              <a:t> v </a:t>
            </a:r>
            <a:r>
              <a:rPr lang="cs-CZ" sz="2100" dirty="0" err="1">
                <a:latin typeface="Times New Roman" panose="02020603050405020304" pitchFamily="18" charset="0"/>
              </a:rPr>
              <a:t>časovej</a:t>
            </a:r>
            <a:r>
              <a:rPr lang="cs-CZ" sz="2100" dirty="0">
                <a:latin typeface="Times New Roman" panose="02020603050405020304" pitchFamily="18" charset="0"/>
              </a:rPr>
              <a:t> následnosti </a:t>
            </a:r>
            <a:r>
              <a:rPr lang="cs-CZ" sz="2100" dirty="0" err="1">
                <a:latin typeface="Times New Roman" panose="02020603050405020304" pitchFamily="18" charset="0"/>
              </a:rPr>
              <a:t>faktov</a:t>
            </a:r>
            <a:r>
              <a:rPr lang="cs-CZ" sz="2100" dirty="0">
                <a:latin typeface="Times New Roman" panose="02020603050405020304" pitchFamily="18" charset="0"/>
              </a:rPr>
              <a:t> </a:t>
            </a:r>
            <a:r>
              <a:rPr lang="cs-CZ" sz="2100" dirty="0" err="1">
                <a:latin typeface="Times New Roman" panose="02020603050405020304" pitchFamily="18" charset="0"/>
              </a:rPr>
              <a:t>dvoch</a:t>
            </a:r>
            <a:r>
              <a:rPr lang="cs-CZ" sz="2100" dirty="0">
                <a:latin typeface="Times New Roman" panose="02020603050405020304" pitchFamily="18" charset="0"/>
              </a:rPr>
              <a:t> </a:t>
            </a:r>
            <a:r>
              <a:rPr lang="cs-CZ" sz="2100" dirty="0" err="1">
                <a:latin typeface="Times New Roman" panose="02020603050405020304" pitchFamily="18" charset="0"/>
              </a:rPr>
              <a:t>tisícročí</a:t>
            </a:r>
            <a:r>
              <a:rPr lang="cs-CZ" sz="2100" dirty="0">
                <a:latin typeface="Times New Roman" panose="02020603050405020304" pitchFamily="18" charset="0"/>
              </a:rPr>
              <a:t> (autor Milan Stanislav </a:t>
            </a:r>
            <a:r>
              <a:rPr lang="cs-CZ" sz="2100" dirty="0" err="1">
                <a:latin typeface="Times New Roman" panose="02020603050405020304" pitchFamily="18" charset="0"/>
              </a:rPr>
              <a:t>Ďurica</a:t>
            </a:r>
            <a:r>
              <a:rPr lang="cs-CZ" sz="2100" dirty="0">
                <a:latin typeface="Times New Roman" panose="02020603050405020304" pitchFamily="18" charset="0"/>
              </a:rPr>
              <a:t>, 1. vydání v roce 1995, další pak 1996,  2003, 2007, 2013, 2021)</a:t>
            </a:r>
          </a:p>
          <a:p>
            <a:pPr marL="457200" algn="just">
              <a:lnSpc>
                <a:spcPct val="107000"/>
              </a:lnSpc>
            </a:pPr>
            <a:r>
              <a:rPr lang="cs-CZ" sz="2100" dirty="0">
                <a:latin typeface="Times New Roman" panose="02020603050405020304" pitchFamily="18" charset="0"/>
              </a:rPr>
              <a:t>Vyvrcholením úsilí Slováků o samostatný stát </a:t>
            </a:r>
            <a:r>
              <a:rPr lang="cs-CZ" sz="2100" dirty="0" smtClean="0">
                <a:latin typeface="Times New Roman" panose="02020603050405020304" pitchFamily="18" charset="0"/>
              </a:rPr>
              <a:t> - válečná </a:t>
            </a:r>
            <a:r>
              <a:rPr lang="cs-CZ" sz="2100" dirty="0">
                <a:latin typeface="Times New Roman" panose="02020603050405020304" pitchFamily="18" charset="0"/>
              </a:rPr>
              <a:t>Slovenská republika </a:t>
            </a:r>
          </a:p>
          <a:p>
            <a:pPr marL="457200" algn="just">
              <a:lnSpc>
                <a:spcPct val="107000"/>
              </a:lnSpc>
            </a:pPr>
            <a:r>
              <a:rPr lang="cs-CZ" sz="2100" dirty="0">
                <a:latin typeface="Times New Roman" panose="02020603050405020304" pitchFamily="18" charset="0"/>
              </a:rPr>
              <a:t>Kontroverzní hodnocení Josefa Tisa, ospravedlňování deportací slovenských Židů –  hranice popírání holocaustu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latin typeface="Times New Roman" panose="02020603050405020304" pitchFamily="18" charset="0"/>
              </a:rPr>
              <a:t>Stažení publikace ze škol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9CE08E90-D644-4439-BB5A-513CAEB5B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3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93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3463A38-8A7A-4728-B23F-C8439CB9E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>
                <a:effectLst/>
              </a:rPr>
              <a:t>Parlamentní volby na Slovensku v roce 2016</a:t>
            </a:r>
            <a:br>
              <a:rPr lang="en-US" sz="4400">
                <a:effectLst/>
              </a:rPr>
            </a:br>
            <a:endParaRPr lang="en-US" sz="440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11B3BA-3524-49AA-84CE-A89633778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124200"/>
            <a:ext cx="5638437" cy="3156166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231F20"/>
                </a:solidFill>
                <a:latin typeface="Times New Roman" panose="02020603050405020304" pitchFamily="18" charset="0"/>
              </a:rPr>
              <a:t>úspěch krajně pravicové Lidové strany Naše Slovensko Mariana Kotleby (přes 8 % hlasů)</a:t>
            </a:r>
          </a:p>
          <a:p>
            <a:pPr lvl="0" algn="just">
              <a:lnSpc>
                <a:spcPct val="107000"/>
              </a:lnSpc>
            </a:pPr>
            <a:r>
              <a:rPr lang="cs-CZ" sz="1800" dirty="0">
                <a:solidFill>
                  <a:srgbClr val="231F20"/>
                </a:solidFill>
                <a:latin typeface="Times New Roman" panose="02020603050405020304" pitchFamily="18" charset="0"/>
              </a:rPr>
              <a:t>jedna z uváděných příčin – absence důraznějšího odsouzení slovenského fašismu v období 2. světové války ve slovenských učebnicích dějepisu</a:t>
            </a:r>
          </a:p>
          <a:p>
            <a:pPr lvl="0" algn="just">
              <a:lnSpc>
                <a:spcPct val="107000"/>
              </a:lnSpc>
            </a:pPr>
            <a:r>
              <a:rPr lang="cs-CZ" sz="1800" dirty="0">
                <a:solidFill>
                  <a:srgbClr val="231F20"/>
                </a:solidFill>
                <a:latin typeface="Times New Roman" panose="02020603050405020304" pitchFamily="18" charset="0"/>
              </a:rPr>
              <a:t>kritika učebnice </a:t>
            </a:r>
            <a:r>
              <a:rPr lang="cs-CZ" sz="1800" b="1" dirty="0" err="1">
                <a:solidFill>
                  <a:srgbClr val="231F20"/>
                </a:solidFill>
                <a:latin typeface="Times New Roman" panose="02020603050405020304" pitchFamily="18" charset="0"/>
              </a:rPr>
              <a:t>Dejepis</a:t>
            </a:r>
            <a:r>
              <a:rPr lang="cs-CZ" sz="1800" b="1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231F20"/>
                </a:solidFill>
                <a:latin typeface="Times New Roman" panose="02020603050405020304" pitchFamily="18" charset="0"/>
              </a:rPr>
              <a:t>pre</a:t>
            </a:r>
            <a:r>
              <a:rPr lang="cs-CZ" sz="1800" b="1" dirty="0">
                <a:solidFill>
                  <a:srgbClr val="231F20"/>
                </a:solidFill>
                <a:latin typeface="Times New Roman" panose="02020603050405020304" pitchFamily="18" charset="0"/>
              </a:rPr>
              <a:t> 3. ročník gymnázií. </a:t>
            </a:r>
            <a:r>
              <a:rPr lang="cs-CZ" sz="1800" b="1" dirty="0" err="1">
                <a:solidFill>
                  <a:srgbClr val="231F20"/>
                </a:solidFill>
                <a:latin typeface="Times New Roman" panose="02020603050405020304" pitchFamily="18" charset="0"/>
              </a:rPr>
              <a:t>Národné</a:t>
            </a:r>
            <a:r>
              <a:rPr lang="cs-CZ" sz="1800" b="1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231F20"/>
                </a:solidFill>
                <a:latin typeface="Times New Roman" panose="02020603050405020304" pitchFamily="18" charset="0"/>
              </a:rPr>
              <a:t>dejiny</a:t>
            </a:r>
            <a:r>
              <a:rPr lang="cs-CZ" sz="1800" dirty="0">
                <a:solidFill>
                  <a:srgbClr val="231F20"/>
                </a:solidFill>
                <a:latin typeface="Times New Roman" panose="02020603050405020304" pitchFamily="18" charset="0"/>
              </a:rPr>
              <a:t> (autoři Alena Bartlová a Róbert </a:t>
            </a:r>
            <a:r>
              <a:rPr lang="cs-CZ" sz="1800" dirty="0" err="1">
                <a:solidFill>
                  <a:srgbClr val="231F20"/>
                </a:solidFill>
                <a:latin typeface="Times New Roman" panose="02020603050405020304" pitchFamily="18" charset="0"/>
              </a:rPr>
              <a:t>Letz</a:t>
            </a:r>
            <a:r>
              <a:rPr lang="cs-CZ" sz="1800" dirty="0">
                <a:solidFill>
                  <a:srgbClr val="231F20"/>
                </a:solidFill>
                <a:latin typeface="Times New Roman" panose="02020603050405020304" pitchFamily="18" charset="0"/>
              </a:rPr>
              <a:t>, 1. vydání v roce 2005, druhé v roce 2008)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231F20"/>
                </a:solidFill>
                <a:latin typeface="Times New Roman" panose="02020603050405020304" pitchFamily="18" charset="0"/>
              </a:rPr>
              <a:t>výtky vůči ní – „tolerantní“ zachycení období válečné Slovenské republiky a minimálně skrytá obhajoba osobnosti Josefa </a:t>
            </a:r>
            <a:r>
              <a:rPr lang="cs-CZ" sz="1800" dirty="0" smtClean="0">
                <a:solidFill>
                  <a:srgbClr val="231F20"/>
                </a:solidFill>
                <a:latin typeface="Times New Roman" panose="02020603050405020304" pitchFamily="18" charset="0"/>
              </a:rPr>
              <a:t>Tisa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 smtClean="0">
                <a:solidFill>
                  <a:srgbClr val="231F20"/>
                </a:solidFill>
                <a:latin typeface="Times New Roman" panose="02020603050405020304" pitchFamily="18" charset="0"/>
              </a:rPr>
              <a:t>Pozitiva učebnice – podrobně zachycen vývoj po roce 1993 (obecně pozitivní hodnocení tohoto období)</a:t>
            </a:r>
            <a:endParaRPr lang="cs-CZ" sz="1800" dirty="0">
              <a:solidFill>
                <a:srgbClr val="231F20"/>
              </a:solidFill>
              <a:latin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Zástupný obsah 5" descr="Obsah obrázku text, noviny&#10;&#10;Popis byl vytvořen automaticky">
            <a:extLst>
              <a:ext uri="{FF2B5EF4-FFF2-40B4-BE49-F238E27FC236}">
                <a16:creationId xmlns:a16="http://schemas.microsoft.com/office/drawing/2014/main" id="{1CB16C08-B191-4CD3-820C-ED7B47896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517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1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B11B77-16CE-4796-9677-F0ED67FCEC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F26510D-AF6F-45BA-9996-9EA0F149D0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E04EA3F-927A-42F5-96EF-44DCE97863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EFC8CD8-1630-47D8-87D3-92E9B995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4323376" cy="29126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sz="3200" b="1" dirty="0" err="1">
                <a:latin typeface="Times New Roman" panose="02020603050405020304" pitchFamily="18" charset="0"/>
              </a:rPr>
              <a:t>Dejepis</a:t>
            </a:r>
            <a:r>
              <a:rPr lang="cs-CZ" sz="3200" b="1" dirty="0">
                <a:latin typeface="Times New Roman" panose="02020603050405020304" pitchFamily="18" charset="0"/>
              </a:rPr>
              <a:t> </a:t>
            </a:r>
            <a:r>
              <a:rPr lang="cs-CZ" sz="3200" b="1" dirty="0" err="1">
                <a:latin typeface="Times New Roman" panose="02020603050405020304" pitchFamily="18" charset="0"/>
              </a:rPr>
              <a:t>pre</a:t>
            </a:r>
            <a:r>
              <a:rPr lang="cs-CZ" sz="3200" b="1" dirty="0">
                <a:latin typeface="Times New Roman" panose="02020603050405020304" pitchFamily="18" charset="0"/>
              </a:rPr>
              <a:t> 3. ročník gymnázií a </a:t>
            </a:r>
            <a:r>
              <a:rPr lang="cs-CZ" sz="3200" b="1" dirty="0" err="1">
                <a:latin typeface="Times New Roman" panose="02020603050405020304" pitchFamily="18" charset="0"/>
              </a:rPr>
              <a:t>stredných</a:t>
            </a:r>
            <a:r>
              <a:rPr lang="cs-CZ" sz="3200" b="1" dirty="0">
                <a:latin typeface="Times New Roman" panose="02020603050405020304" pitchFamily="18" charset="0"/>
              </a:rPr>
              <a:t> </a:t>
            </a:r>
            <a:r>
              <a:rPr lang="cs-CZ" sz="3200" b="1" dirty="0" err="1">
                <a:latin typeface="Times New Roman" panose="02020603050405020304" pitchFamily="18" charset="0"/>
              </a:rPr>
              <a:t>škôl</a:t>
            </a:r>
            <a:r>
              <a:rPr lang="cs-CZ" sz="1200" b="1" i="0" dirty="0">
                <a:solidFill>
                  <a:srgbClr val="3B393A"/>
                </a:solidFill>
                <a:effectLst/>
                <a:latin typeface="Lora" panose="020B0604020202020204" pitchFamily="2" charset="-18"/>
              </a:rPr>
              <a:t/>
            </a:r>
            <a:br>
              <a:rPr lang="cs-CZ" sz="1200" b="1" i="0" dirty="0">
                <a:solidFill>
                  <a:srgbClr val="3B393A"/>
                </a:solidFill>
                <a:effectLst/>
                <a:latin typeface="Lora" panose="020B0604020202020204" pitchFamily="2" charset="-18"/>
              </a:rPr>
            </a:b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Autoři R. </a:t>
            </a:r>
            <a:r>
              <a:rPr lang="cs-CZ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Letz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A. Bocková, M. Tomková, první vydání 2008.</a:t>
            </a:r>
            <a:endParaRPr lang="en-US" sz="32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7063FFE-F29F-41EF-9FD5-06AE6919F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20" y="567942"/>
            <a:ext cx="4130432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7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99" name="Picture 7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00" name="Rectangle 7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1" name="Rectangle 7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2" name="Group 78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54C6841-EB74-888D-5AB0-D7060530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Současný</a:t>
            </a:r>
            <a:r>
              <a:rPr lang="en-US" sz="4400" dirty="0"/>
              <a:t> </a:t>
            </a:r>
            <a:r>
              <a:rPr lang="en-US" sz="4400" dirty="0" err="1"/>
              <a:t>spor</a:t>
            </a:r>
            <a:r>
              <a:rPr lang="en-US" sz="4400" dirty="0"/>
              <a:t> o </a:t>
            </a:r>
            <a:r>
              <a:rPr lang="en-US" sz="4400" dirty="0" err="1"/>
              <a:t>učebnici</a:t>
            </a:r>
            <a:r>
              <a:rPr lang="en-US" sz="4400" dirty="0"/>
              <a:t> </a:t>
            </a:r>
            <a:r>
              <a:rPr lang="en-US" sz="4400" dirty="0" err="1"/>
              <a:t>Soudobé</a:t>
            </a:r>
            <a:r>
              <a:rPr lang="en-US" sz="4400" dirty="0"/>
              <a:t> </a:t>
            </a:r>
            <a:r>
              <a:rPr lang="en-US" sz="4400" dirty="0" err="1"/>
              <a:t>dějiny</a:t>
            </a:r>
            <a:endParaRPr lang="en-US" sz="4400" dirty="0"/>
          </a:p>
        </p:txBody>
      </p:sp>
      <p:pic>
        <p:nvPicPr>
          <p:cNvPr id="6" name="Zástupný obsah 5" descr="Obsah obrázku text, Reklama, plakát, grafický design&#10;&#10;Popis byl vytvořen automaticky">
            <a:extLst>
              <a:ext uri="{FF2B5EF4-FFF2-40B4-BE49-F238E27FC236}">
                <a16:creationId xmlns:a16="http://schemas.microsoft.com/office/drawing/2014/main" id="{1513A259-73BC-781D-2950-28B0EA086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" r="-2" b="-2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  <p:graphicFrame>
        <p:nvGraphicFramePr>
          <p:cNvPr id="83" name="Zástupný text 3">
            <a:extLst>
              <a:ext uri="{FF2B5EF4-FFF2-40B4-BE49-F238E27FC236}">
                <a16:creationId xmlns:a16="http://schemas.microsoft.com/office/drawing/2014/main" id="{E2FE557D-846F-C3ED-DD5B-7D21A7AA7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187356"/>
              </p:ext>
            </p:extLst>
          </p:nvPr>
        </p:nvGraphicFramePr>
        <p:xfrm>
          <a:off x="838200" y="3124200"/>
          <a:ext cx="5638437" cy="3156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7347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0E70F-0374-484D-5A75-38F60CA9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Odlišné české a slovenské vnímání klíčových událostí let 1918–1992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7D1796-EDD2-1C60-8268-8390BCAFD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cs-CZ" b="1" dirty="0"/>
              <a:t>Vznik Československa v roce 1918</a:t>
            </a:r>
          </a:p>
          <a:p>
            <a:pPr marL="0" indent="0">
              <a:buNone/>
            </a:pPr>
            <a:r>
              <a:rPr lang="cs-CZ" dirty="0"/>
              <a:t>Pro Čechy: 28. říjen nejdůležitější občanský svátek až do </a:t>
            </a:r>
            <a:r>
              <a:rPr lang="cs-CZ" dirty="0" smtClean="0"/>
              <a:t>současnosti</a:t>
            </a:r>
          </a:p>
          <a:p>
            <a:pPr marL="0" indent="0">
              <a:buNone/>
            </a:pPr>
            <a:r>
              <a:rPr lang="cs-CZ" dirty="0" smtClean="0"/>
              <a:t>(menší význam 1. ledna – Den obnovy samostatného českého státu)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Pro Slováky:  </a:t>
            </a:r>
            <a:r>
              <a:rPr lang="cs-CZ" dirty="0" smtClean="0"/>
              <a:t>28. říjen: 1993 </a:t>
            </a:r>
            <a:r>
              <a:rPr lang="cs-CZ" dirty="0"/>
              <a:t>– 1999 – státní svátek</a:t>
            </a:r>
          </a:p>
          <a:p>
            <a:pPr marL="0" indent="0">
              <a:buNone/>
            </a:pPr>
            <a:r>
              <a:rPr lang="cs-CZ" dirty="0"/>
              <a:t>                         </a:t>
            </a:r>
            <a:r>
              <a:rPr lang="cs-CZ" dirty="0" smtClean="0"/>
              <a:t>            1999 </a:t>
            </a:r>
            <a:r>
              <a:rPr lang="cs-CZ" dirty="0"/>
              <a:t>– 2021 – památný den</a:t>
            </a:r>
          </a:p>
          <a:p>
            <a:pPr marL="0" indent="0">
              <a:buNone/>
            </a:pPr>
            <a:r>
              <a:rPr lang="cs-CZ" dirty="0"/>
              <a:t>                     </a:t>
            </a:r>
            <a:r>
              <a:rPr lang="cs-CZ" dirty="0" smtClean="0"/>
              <a:t>        od </a:t>
            </a:r>
            <a:r>
              <a:rPr lang="cs-CZ" dirty="0"/>
              <a:t>roku 2021– státní svátek (ale ne den pracovního klidu)</a:t>
            </a:r>
          </a:p>
          <a:p>
            <a:pPr marL="0" indent="0">
              <a:buNone/>
            </a:pPr>
            <a:r>
              <a:rPr lang="cs-CZ" dirty="0"/>
              <a:t>Odlišná kulturně politická situace obou národů </a:t>
            </a:r>
            <a:r>
              <a:rPr lang="cs-CZ" dirty="0" smtClean="0"/>
              <a:t>(např. školství) a </a:t>
            </a:r>
            <a:r>
              <a:rPr lang="cs-CZ" dirty="0"/>
              <a:t>odlišné motivy pro vznik a existenci společného </a:t>
            </a:r>
            <a:r>
              <a:rPr lang="cs-CZ" dirty="0" smtClean="0"/>
              <a:t>státu</a:t>
            </a:r>
          </a:p>
          <a:p>
            <a:pPr marL="0" indent="0">
              <a:buNone/>
            </a:pPr>
            <a:r>
              <a:rPr lang="cs-CZ" dirty="0" smtClean="0"/>
              <a:t>Hlavní „problém“ Čechů – Němci a Německo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Hlavní „problém“ Slováků – Maďaři a Maďarsko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9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4D1EF-74C7-E3B0-E211-132550AC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Období 1939–1945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95E188-C903-EF91-397C-18D6EE43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Jedno z nejtragičtějších období českých dějin – nacistický (= německý) útok na </a:t>
            </a:r>
            <a:r>
              <a:rPr lang="cs-CZ" dirty="0" smtClean="0"/>
              <a:t>českou státní </a:t>
            </a:r>
            <a:r>
              <a:rPr lang="cs-CZ" dirty="0"/>
              <a:t>a národní existenci </a:t>
            </a:r>
            <a:r>
              <a:rPr lang="cs-CZ" dirty="0" smtClean="0"/>
              <a:t>(„pokus o vraždu </a:t>
            </a:r>
            <a:r>
              <a:rPr lang="cs-CZ" dirty="0"/>
              <a:t>českého národa“)</a:t>
            </a:r>
          </a:p>
          <a:p>
            <a:r>
              <a:rPr lang="cs-CZ" dirty="0"/>
              <a:t>Rozpolcení slovenské společnosti (i historiografie) ve vztahu k období válečné Slovenské republiky – a to až do současnosti (existence vlastní státnosti, až do roku 1944 poměrně malá míra represí proti odpůrcům režimu, relativní hospodářská prosperita)</a:t>
            </a:r>
          </a:p>
          <a:p>
            <a:r>
              <a:rPr lang="cs-CZ" dirty="0"/>
              <a:t>Pragmatický přístup slovenské politiky k obnově Československa v roce 1945 </a:t>
            </a:r>
            <a:r>
              <a:rPr lang="cs-CZ" dirty="0" smtClean="0"/>
              <a:t>– záchrana před osudem poraženého národa, prosazení autonomních prvků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53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7748F-5773-3DC4-CB84-2F24C63A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Československý rok 1968 („Pražské jaro“)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2A6312-7A7A-81E8-63AD-B341F5FEA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 českou společnost nejdůležitější problém – demokratizace (neúspěch – likvidace všech reforem v průběhu „normalizace“)</a:t>
            </a:r>
          </a:p>
          <a:p>
            <a:r>
              <a:rPr lang="cs-CZ" dirty="0"/>
              <a:t>Pro slovenskou společnost nejdůležitější problém – federalizace (úspěch – prosazeno a zachováno</a:t>
            </a:r>
            <a:r>
              <a:rPr lang="cs-CZ" dirty="0" smtClean="0"/>
              <a:t>)</a:t>
            </a:r>
          </a:p>
          <a:p>
            <a:r>
              <a:rPr lang="cs-CZ" dirty="0" smtClean="0"/>
              <a:t>Důvod odporu vůči Antonínu Novotnému na Slovensku – stoupenec centralismu</a:t>
            </a:r>
          </a:p>
          <a:p>
            <a:r>
              <a:rPr lang="cs-CZ" dirty="0" smtClean="0"/>
              <a:t>Gustav Husák (Slovák) – původně umírněný reformátor, pak hlavní tvář normalizace – určitý respekt ve slovenském prostředí i v 80. letech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06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3A8B4-BE7D-5143-704C-C3D97593B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1990 - 1992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01429A-A29F-65A4-AE69-997E8D39B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 odlišné představy nové české a slovenské politické reprezentace o podobě společného </a:t>
            </a:r>
            <a:r>
              <a:rPr lang="cs-CZ" dirty="0" smtClean="0"/>
              <a:t>státu (většinová slovenská představa – Československo jako „forma bez obsahu“ </a:t>
            </a:r>
            <a:endParaRPr lang="cs-CZ" dirty="0"/>
          </a:p>
          <a:p>
            <a:r>
              <a:rPr lang="cs-CZ" dirty="0"/>
              <a:t> neschopnost se domluvit na fungujícím modelu </a:t>
            </a:r>
            <a:r>
              <a:rPr lang="cs-CZ" dirty="0" smtClean="0"/>
              <a:t>- viz </a:t>
            </a:r>
            <a:r>
              <a:rPr lang="cs-CZ" dirty="0"/>
              <a:t>už tzv. pomlčková </a:t>
            </a:r>
            <a:r>
              <a:rPr lang="cs-CZ" dirty="0" smtClean="0"/>
              <a:t>válka </a:t>
            </a:r>
          </a:p>
          <a:p>
            <a:r>
              <a:rPr lang="cs-CZ" dirty="0" smtClean="0"/>
              <a:t>slovenská cesta k samostatnosti  (hlavní politické proudy - „Ne jestli, ale kdy“)</a:t>
            </a:r>
            <a:endParaRPr lang="cs-CZ" dirty="0"/>
          </a:p>
          <a:p>
            <a:r>
              <a:rPr lang="cs-CZ" dirty="0"/>
              <a:t>ztráta zájmu o udržení tohoto státu </a:t>
            </a:r>
            <a:r>
              <a:rPr lang="cs-CZ" dirty="0" smtClean="0"/>
              <a:t>i na české straně – </a:t>
            </a:r>
            <a:r>
              <a:rPr lang="cs-CZ" dirty="0"/>
              <a:t>mj. i v důsledku ztráty „vnějšího“ ohrožení (viz poválečný odsun Němců, změna politiky poválečného Německa</a:t>
            </a:r>
            <a:r>
              <a:rPr lang="cs-CZ" dirty="0" smtClean="0"/>
              <a:t>)</a:t>
            </a:r>
          </a:p>
          <a:p>
            <a:r>
              <a:rPr lang="cs-CZ" dirty="0" smtClean="0"/>
              <a:t>Složitější postavení Slovenska („maďarský problém“ a mezinárodní uznání a etablování nového státu)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71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DD65D9-4BFD-4EDC-9A48-96F58E5AF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Učebnice dějepisu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338F0F-8B8E-430E-ADC4-77E20B4A9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 tradičním pojetí učebnice dějepisu - „</a:t>
            </a:r>
            <a:r>
              <a:rPr lang="cs-CZ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konsenzuální“ 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„</a:t>
            </a:r>
            <a:r>
              <a:rPr lang="cs-CZ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závazný“ přehled a výklad 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dějin z pohledu určitého národního nebo státního společenství</a:t>
            </a:r>
          </a:p>
          <a:p>
            <a:r>
              <a:rPr lang="cs-CZ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Didaktická transformace poznatků 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historické vědy zcela konkrétním adresátům – žákům a studentům</a:t>
            </a: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eměly by se uchylovat k příliš originálním ani kontroverzním soudům a hypotézám, ani se nemohou pouštět do příliš složitých analýz</a:t>
            </a:r>
          </a:p>
          <a:p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přes rozvoj moderních technologií zůstávají i v současnosti učebnice jedním ze základních edukačních médií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5208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73DFF-2BD1-4439-A002-7733AE78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Problémem je konsenzuální výklad zejména nejnovějších dějin v polarizované společnosti</a:t>
            </a:r>
            <a:endParaRPr lang="cs-CZ" sz="36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D551E3A-6F37-46F1-80F8-D2F991C48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561" y="1691323"/>
            <a:ext cx="10048239" cy="5652135"/>
          </a:xfrm>
        </p:spPr>
      </p:pic>
    </p:spTree>
    <p:extLst>
      <p:ext uri="{BB962C8B-B14F-4D97-AF65-F5344CB8AC3E}">
        <p14:creationId xmlns:p14="http://schemas.microsoft.com/office/powerpoint/2010/main" val="275254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16BAB-F46F-430A-BFFC-3CF63BB8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dirty="0">
                <a:effectLst/>
                <a:ea typeface="Calibri" panose="020F0502020204030204" pitchFamily="34" charset="0"/>
              </a:rPr>
              <a:t>Jeden ze základních cílů školní dějepisné výuky – porozumění současnému světu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613BA2-2D53-4849-96FE-58C0CE020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</a:rPr>
              <a:t>Školní výklad dějin by měl dojít v rámci výukového procesu až k současnosti </a:t>
            </a:r>
          </a:p>
          <a:p>
            <a:r>
              <a:rPr lang="cs-CZ" dirty="0">
                <a:latin typeface="Times New Roman" panose="02020603050405020304" pitchFamily="18" charset="0"/>
              </a:rPr>
              <a:t>Věnování pozornosti výukovým tématům z „velmi nedávné“ historie</a:t>
            </a:r>
          </a:p>
          <a:p>
            <a:r>
              <a:rPr lang="cs-CZ" dirty="0">
                <a:latin typeface="Times New Roman" panose="02020603050405020304" pitchFamily="18" charset="0"/>
              </a:rPr>
              <a:t>Problémem v tomto ohledu  mj. časový aspekt – řešením úprava ŠVP</a:t>
            </a:r>
          </a:p>
          <a:p>
            <a:r>
              <a:rPr lang="cs-CZ" dirty="0">
                <a:latin typeface="Times New Roman" panose="02020603050405020304" pitchFamily="18" charset="0"/>
              </a:rPr>
              <a:t>Problém učitelů vyučujících dějepis před rokem 1989 – řešením generační obměna  </a:t>
            </a:r>
          </a:p>
          <a:p>
            <a:r>
              <a:rPr lang="cs-CZ" dirty="0">
                <a:latin typeface="Times New Roman" panose="02020603050405020304" pitchFamily="18" charset="0"/>
              </a:rPr>
              <a:t>Problém subjektivního „pohledu“ učitele na dějiny </a:t>
            </a:r>
          </a:p>
        </p:txBody>
      </p:sp>
    </p:spTree>
    <p:extLst>
      <p:ext uri="{BB962C8B-B14F-4D97-AF65-F5344CB8AC3E}">
        <p14:creationId xmlns:p14="http://schemas.microsoft.com/office/powerpoint/2010/main" val="502695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2CAC566-C739-40BD-BA6F-4A2671C4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586992"/>
            <a:ext cx="5867400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Dějepis pro gymnázia a střední školy 4. Nejnovější dějiny, </a:t>
            </a:r>
            <a:r>
              <a:rPr lang="cs-CZ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autoři Jan a Jan Kuklíkovi, 1. vydání v SPN v roce 2002, poté dotisky, podoba učebnice zůstává stejná až do současnosti.</a:t>
            </a:r>
            <a:endParaRPr lang="en-US" sz="20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7100DE3-1732-45B7-B1BD-68FBC85C3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9" y="613741"/>
            <a:ext cx="4287646" cy="5716862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7C1BBF-4656-4501-AAF3-937A553C6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38860" y="2411653"/>
            <a:ext cx="5867022" cy="392882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Konec výkladu národních dějin v této učebnici – </a:t>
            </a: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roz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dělení Československa 1. ledna 1993.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Stručná zmínka o úsilí České republiky a Slovenské republiky o vstup do NATO a EU a o tom, že ČR vstoupila do NATO v roce 1999.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historický vývoj samostatné České republiky v 90. letech 20. století zde není vůbec zachycen.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</a:rPr>
              <a:t>učebnici skončila doložka MŠMT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9218182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DarkSeedLeftStep">
      <a:dk1>
        <a:srgbClr val="000000"/>
      </a:dk1>
      <a:lt1>
        <a:srgbClr val="FFFFFF"/>
      </a:lt1>
      <a:dk2>
        <a:srgbClr val="1C2831"/>
      </a:dk2>
      <a:lt2>
        <a:srgbClr val="F0F3F1"/>
      </a:lt2>
      <a:accent1>
        <a:srgbClr val="E729D3"/>
      </a:accent1>
      <a:accent2>
        <a:srgbClr val="9917D5"/>
      </a:accent2>
      <a:accent3>
        <a:srgbClr val="5C29E7"/>
      </a:accent3>
      <a:accent4>
        <a:srgbClr val="2842D8"/>
      </a:accent4>
      <a:accent5>
        <a:srgbClr val="2994E7"/>
      </a:accent5>
      <a:accent6>
        <a:srgbClr val="15BFC2"/>
      </a:accent6>
      <a:hlink>
        <a:srgbClr val="3F72BF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1097</Words>
  <Application>Microsoft Office PowerPoint</Application>
  <PresentationFormat>Širokoúhlá obrazovka</PresentationFormat>
  <Paragraphs>69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Avenir Next LT Pro</vt:lpstr>
      <vt:lpstr>AvenirNext LT Pro Medium</vt:lpstr>
      <vt:lpstr>Calibri</vt:lpstr>
      <vt:lpstr>Lora</vt:lpstr>
      <vt:lpstr>Sabon Next LT</vt:lpstr>
      <vt:lpstr>Times New Roman</vt:lpstr>
      <vt:lpstr>DappledVTI</vt:lpstr>
      <vt:lpstr>Problémy reflexe moderních dějin v českých a slovenských učebnicích dějepisu</vt:lpstr>
      <vt:lpstr>Odlišné české a slovenské vnímání klíčových událostí let 1918–1992</vt:lpstr>
      <vt:lpstr>Období 1939–1945 </vt:lpstr>
      <vt:lpstr>Československý rok 1968 („Pražské jaro“)</vt:lpstr>
      <vt:lpstr>1990 - 1992</vt:lpstr>
      <vt:lpstr>Učebnice dějepisu</vt:lpstr>
      <vt:lpstr>Problémem je konsenzuální výklad zejména nejnovějších dějin v polarizované společnosti</vt:lpstr>
      <vt:lpstr>Jeden ze základních cílů školní dějepisné výuky – porozumění současnému světu</vt:lpstr>
      <vt:lpstr>Dějepis pro gymnázia a střední školy 4. Nejnovější dějiny,  autoři Jan a Jan Kuklíkovi, 1. vydání v SPN v roce 2002, poté dotisky, podoba učebnice zůstává stejná až do současnosti.</vt:lpstr>
      <vt:lpstr>Moderní dějiny pro střední školy. Světové a české dějiny 20. století a prvního desetiletí 21. století, nakladatelství  Didaktis, 2014.</vt:lpstr>
      <vt:lpstr>Disproporce v této učebnici</vt:lpstr>
      <vt:lpstr>Politická „výbušnost“ učebnic moderních dějin - Slovensko</vt:lpstr>
      <vt:lpstr>Parlamentní volby na Slovensku v roce 2016 </vt:lpstr>
      <vt:lpstr>Dejepis pre 3. ročník gymnázií a stredných škôl Autoři R. Letz, A. Bocková, M. Tomková, první vydání 2008.</vt:lpstr>
      <vt:lpstr>Současný spor o učebnici Soudobé dějiny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Problémy reflexe nejnovějších dějin v českých a slovenských středoškolských učebnicích dějepisu</dc:title>
  <dc:creator>Kopecek Pavel</dc:creator>
  <cp:lastModifiedBy>Krákora Pavel</cp:lastModifiedBy>
  <cp:revision>33</cp:revision>
  <dcterms:created xsi:type="dcterms:W3CDTF">2022-09-17T09:50:07Z</dcterms:created>
  <dcterms:modified xsi:type="dcterms:W3CDTF">2023-10-04T06:53:02Z</dcterms:modified>
</cp:coreProperties>
</file>